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60" r:id="rId5"/>
    <p:sldId id="275" r:id="rId6"/>
    <p:sldId id="261" r:id="rId7"/>
    <p:sldId id="274" r:id="rId8"/>
    <p:sldId id="259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6" r:id="rId18"/>
    <p:sldId id="272" r:id="rId19"/>
  </p:sldIdLst>
  <p:sldSz cx="12192000" cy="6858000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4660"/>
  </p:normalViewPr>
  <p:slideViewPr>
    <p:cSldViewPr snapToGrid="0">
      <p:cViewPr>
        <p:scale>
          <a:sx n="69" d="100"/>
          <a:sy n="69" d="100"/>
        </p:scale>
        <p:origin x="696" y="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93CAC-A347-4D6E-9D35-0FBB0555F55F}" type="datetimeFigureOut">
              <a:rPr lang="hr-HR"/>
              <a:pPr>
                <a:defRPr/>
              </a:pPr>
              <a:t>19.4.2017.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17F89-88D6-4693-A175-CBC1034C224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EF20-214E-4584-B1C2-7FE8FFD72A4E}" type="datetimeFigureOut">
              <a:rPr lang="hr-HR"/>
              <a:pPr>
                <a:defRPr/>
              </a:pPr>
              <a:t>19.4.2017.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CBB3C-39D0-42D9-A03A-B25E0C78E5E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D012A-598D-41BA-B242-068539B1D6E5}" type="datetimeFigureOut">
              <a:rPr lang="hr-HR"/>
              <a:pPr>
                <a:defRPr/>
              </a:pPr>
              <a:t>19.4.2017.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4EEF3-939F-4EFA-A74C-3ED12DB95C9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DC085-20A3-40A4-8128-99D5EF488D31}" type="datetimeFigureOut">
              <a:rPr lang="hr-HR"/>
              <a:pPr>
                <a:defRPr/>
              </a:pPr>
              <a:t>19.4.2017.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95BA0-BD59-4E12-98C6-9F265ADCF38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5EDDE-A7FA-4F33-B04D-90971D8BA07D}" type="datetimeFigureOut">
              <a:rPr lang="hr-HR"/>
              <a:pPr>
                <a:defRPr/>
              </a:pPr>
              <a:t>19.4.2017.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4F9A8-CD5B-4AF6-865F-E03D3D92741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9B3BE-38DE-4AC0-AE38-7A4BB43DB252}" type="datetimeFigureOut">
              <a:rPr lang="hr-HR"/>
              <a:pPr>
                <a:defRPr/>
              </a:pPr>
              <a:t>19.4.2017.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AABE1-32C7-4FD1-8983-D50B5B9F2C1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AA937-6B3E-4A82-AC88-68422E38F11D}" type="datetimeFigureOut">
              <a:rPr lang="hr-HR"/>
              <a:pPr>
                <a:defRPr/>
              </a:pPr>
              <a:t>19.4.2017.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39FDE-C7C8-4CB6-9FC8-56D5296AE20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6FF3B-95DC-43CD-A96C-2F65B738A555}" type="datetimeFigureOut">
              <a:rPr lang="hr-HR"/>
              <a:pPr>
                <a:defRPr/>
              </a:pPr>
              <a:t>19.4.2017.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3B2F7-49D5-448A-B84E-C7527945702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6EC02-8AB6-4BE1-B89C-9BB96858E106}" type="datetimeFigureOut">
              <a:rPr lang="hr-HR"/>
              <a:pPr>
                <a:defRPr/>
              </a:pPr>
              <a:t>19.4.2017.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9AD2F-DC21-433E-84BA-4BD3020C266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457F5-7D73-495A-8BA2-A12F782D3626}" type="datetimeFigureOut">
              <a:rPr lang="hr-HR"/>
              <a:pPr>
                <a:defRPr/>
              </a:pPr>
              <a:t>19.4.2017.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96133-A8B0-4B9F-BAB0-0B02EC7276A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A27A3-9C76-43FD-A15B-06C48F20C83C}" type="datetimeFigureOut">
              <a:rPr lang="hr-HR"/>
              <a:pPr>
                <a:defRPr/>
              </a:pPr>
              <a:t>19.4.2017.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9F124-208B-40A7-9286-7E967F6C768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5D02AD-F0F7-4830-A1E8-3CD94F79DC6A}" type="datetimeFigureOut">
              <a:rPr lang="hr-HR"/>
              <a:pPr>
                <a:defRPr/>
              </a:pPr>
              <a:t>19.4.2017.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CDCFC8-BC0D-45AB-8464-C06A1F85579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Slika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8463" y="0"/>
            <a:ext cx="12590463" cy="775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kstniOkvir 4"/>
          <p:cNvSpPr txBox="1">
            <a:spLocks noChangeArrowheads="1"/>
          </p:cNvSpPr>
          <p:nvPr/>
        </p:nvSpPr>
        <p:spPr bwMode="auto">
          <a:xfrm>
            <a:off x="358775" y="5576888"/>
            <a:ext cx="110759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200" dirty="0">
                <a:solidFill>
                  <a:schemeClr val="bg1"/>
                </a:solidFill>
                <a:latin typeface="Trajan Pro" pitchFamily="18" charset="-18"/>
              </a:rPr>
              <a:t>24. OBLJETNICA BRODSKO-POSAVSKE</a:t>
            </a:r>
            <a:r>
              <a:rPr lang="hr-HR" sz="3200" dirty="0">
                <a:latin typeface="Trajan Pro" pitchFamily="18" charset="-18"/>
              </a:rPr>
              <a:t> </a:t>
            </a:r>
            <a:r>
              <a:rPr lang="hr-HR" sz="3200" dirty="0">
                <a:solidFill>
                  <a:schemeClr val="bg1"/>
                </a:solidFill>
                <a:latin typeface="Trajan Pro" pitchFamily="18" charset="-18"/>
              </a:rPr>
              <a:t>ŽUPANIJE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Slika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Slika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25" y="187325"/>
            <a:ext cx="53975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jeni pravokutnik 6"/>
          <p:cNvSpPr/>
          <p:nvPr/>
        </p:nvSpPr>
        <p:spPr>
          <a:xfrm>
            <a:off x="166688" y="896938"/>
            <a:ext cx="5070475" cy="474662"/>
          </a:xfrm>
          <a:prstGeom prst="roundRect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/>
              <a:t>POLJOPRIVREDA</a:t>
            </a:r>
          </a:p>
        </p:txBody>
      </p:sp>
      <p:sp>
        <p:nvSpPr>
          <p:cNvPr id="21508" name="Pravokutnik 12"/>
          <p:cNvSpPr>
            <a:spLocks noChangeArrowheads="1"/>
          </p:cNvSpPr>
          <p:nvPr/>
        </p:nvSpPr>
        <p:spPr bwMode="auto">
          <a:xfrm>
            <a:off x="361950" y="3490913"/>
            <a:ext cx="11129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endParaRPr lang="hr-HR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1509" name="Slika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538" y="665163"/>
            <a:ext cx="9083675" cy="908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avokutnik 8"/>
          <p:cNvSpPr>
            <a:spLocks noChangeArrowheads="1"/>
          </p:cNvSpPr>
          <p:nvPr/>
        </p:nvSpPr>
        <p:spPr bwMode="auto">
          <a:xfrm>
            <a:off x="166688" y="1581150"/>
            <a:ext cx="11852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400">
                <a:solidFill>
                  <a:schemeClr val="bg1"/>
                </a:solidFill>
                <a:cs typeface="Times New Roman" pitchFamily="18" charset="0"/>
              </a:rPr>
              <a:t>U cilju daljnjeg povećanja poljoprivredne proizvodnje kao i konkurentnosti poljoprivrede Upravni odjel za poljoprivredu Brodsko-posavske županije u partnerskom odnosu s Hrvatskim vodama provodi slijedeće projekte:</a:t>
            </a:r>
            <a:endParaRPr lang="hr-HR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ravokutnik 13"/>
          <p:cNvSpPr>
            <a:spLocks noChangeArrowheads="1"/>
          </p:cNvSpPr>
          <p:nvPr/>
        </p:nvSpPr>
        <p:spPr bwMode="auto">
          <a:xfrm>
            <a:off x="166688" y="2989263"/>
            <a:ext cx="115617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hr-HR" sz="2400">
                <a:solidFill>
                  <a:schemeClr val="bg1"/>
                </a:solidFill>
                <a:cs typeface="Times New Roman" pitchFamily="18" charset="0"/>
              </a:rPr>
              <a:t>Sustav navodnjavanja </a:t>
            </a:r>
            <a:r>
              <a:rPr lang="hr-HR" sz="2400" b="1">
                <a:solidFill>
                  <a:srgbClr val="FFC000"/>
                </a:solidFill>
                <a:cs typeface="Times New Roman" pitchFamily="18" charset="0"/>
              </a:rPr>
              <a:t>ORUBICA</a:t>
            </a:r>
            <a:r>
              <a:rPr lang="hr-HR" sz="2400">
                <a:solidFill>
                  <a:srgbClr val="FFC000"/>
                </a:solidFill>
                <a:cs typeface="Times New Roman" pitchFamily="18" charset="0"/>
              </a:rPr>
              <a:t> – </a:t>
            </a:r>
            <a:r>
              <a:rPr lang="hr-HR" sz="2400">
                <a:solidFill>
                  <a:schemeClr val="bg1"/>
                </a:solidFill>
                <a:cs typeface="Times New Roman" pitchFamily="18" charset="0"/>
              </a:rPr>
              <a:t>pilot projekt vrijedan </a:t>
            </a:r>
            <a:r>
              <a:rPr lang="hr-HR" sz="2400" b="1">
                <a:solidFill>
                  <a:srgbClr val="FFC000"/>
                </a:solidFill>
                <a:cs typeface="Times New Roman" pitchFamily="18" charset="0"/>
              </a:rPr>
              <a:t>46,7 milijuna kuna</a:t>
            </a:r>
            <a:r>
              <a:rPr lang="hr-HR" sz="2400">
                <a:solidFill>
                  <a:schemeClr val="bg1"/>
                </a:solidFill>
                <a:cs typeface="Times New Roman" pitchFamily="18" charset="0"/>
              </a:rPr>
              <a:t>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hr-HR" i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U tijeku je raspisivanje natječaja za geodetske radove.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hr-HR" i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Početak izgradnje projekta planira se sredinom ove godine.</a:t>
            </a:r>
            <a:endParaRPr lang="hr-HR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auto">
          <a:xfrm>
            <a:off x="171450" y="4132263"/>
            <a:ext cx="115268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hr-HR" sz="2400">
                <a:solidFill>
                  <a:schemeClr val="bg1"/>
                </a:solidFill>
                <a:cs typeface="Times New Roman" pitchFamily="18" charset="0"/>
              </a:rPr>
              <a:t>Sustav navodnjavanja </a:t>
            </a:r>
            <a:r>
              <a:rPr lang="hr-HR" sz="2400" b="1">
                <a:solidFill>
                  <a:srgbClr val="FFC000"/>
                </a:solidFill>
                <a:cs typeface="Times New Roman" pitchFamily="18" charset="0"/>
              </a:rPr>
              <a:t>JASINJE</a:t>
            </a:r>
            <a:r>
              <a:rPr lang="hr-HR" sz="2400">
                <a:solidFill>
                  <a:schemeClr val="bg1"/>
                </a:solidFill>
                <a:cs typeface="Times New Roman" pitchFamily="18" charset="0"/>
              </a:rPr>
              <a:t> -  projekt vrijedan </a:t>
            </a:r>
            <a:r>
              <a:rPr lang="hr-HR" sz="2400" b="1">
                <a:solidFill>
                  <a:srgbClr val="FFC000"/>
                </a:solidFill>
                <a:cs typeface="Times New Roman" pitchFamily="18" charset="0"/>
              </a:rPr>
              <a:t>21,4 milijun kuna</a:t>
            </a:r>
            <a:endParaRPr lang="hr-HR" sz="2400" b="1">
              <a:solidFill>
                <a:srgbClr val="FFC00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hr-HR" i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Izrađena je predinvesticijska studija kao i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hr-HR" i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Idejni projekt za sustav navodnjavanja Slobodnica na 2.305 ha i sustav navodnjavanja Oriovac na 608 ha. </a:t>
            </a:r>
            <a:endParaRPr lang="hr-HR" i="1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auto">
          <a:xfrm>
            <a:off x="107950" y="5294313"/>
            <a:ext cx="117808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hr-HR" sz="2400">
                <a:solidFill>
                  <a:schemeClr val="bg1"/>
                </a:solidFill>
                <a:cs typeface="Times New Roman" pitchFamily="18" charset="0"/>
              </a:rPr>
              <a:t>Sustav navodnjavanja </a:t>
            </a:r>
            <a:r>
              <a:rPr lang="hr-HR" sz="2400" b="1">
                <a:solidFill>
                  <a:srgbClr val="FFC000"/>
                </a:solidFill>
                <a:cs typeface="Times New Roman" pitchFamily="18" charset="0"/>
              </a:rPr>
              <a:t>GARČIN</a:t>
            </a:r>
            <a:r>
              <a:rPr lang="hr-HR" sz="2400" b="1">
                <a:solidFill>
                  <a:schemeClr val="bg1"/>
                </a:solidFill>
                <a:cs typeface="Times New Roman" pitchFamily="18" charset="0"/>
              </a:rPr>
              <a:t>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hr-HR" i="1">
                <a:solidFill>
                  <a:schemeClr val="bg1"/>
                </a:solidFill>
                <a:cs typeface="Times New Roman" pitchFamily="18" charset="0"/>
              </a:rPr>
              <a:t>U tijeku izrada projektne dokumentacije sustava navodnjavanja na 200 ha s procijenjenim troškovima od </a:t>
            </a:r>
            <a:r>
              <a:rPr lang="hr-HR" b="1" i="1">
                <a:solidFill>
                  <a:srgbClr val="FFC000"/>
                </a:solidFill>
                <a:cs typeface="Times New Roman" pitchFamily="18" charset="0"/>
              </a:rPr>
              <a:t>900.000,00 kn. </a:t>
            </a:r>
            <a:endParaRPr lang="hr-HR" sz="1200" b="1" i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Slika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Slika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25" y="187325"/>
            <a:ext cx="53975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jeni pravokutnik 6"/>
          <p:cNvSpPr/>
          <p:nvPr/>
        </p:nvSpPr>
        <p:spPr>
          <a:xfrm>
            <a:off x="166688" y="896938"/>
            <a:ext cx="5070475" cy="474662"/>
          </a:xfrm>
          <a:prstGeom prst="roundRect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/>
              <a:t>POLJOPRIVREDA</a:t>
            </a:r>
          </a:p>
        </p:txBody>
      </p:sp>
      <p:sp>
        <p:nvSpPr>
          <p:cNvPr id="22532" name="Pravokutnik 12"/>
          <p:cNvSpPr>
            <a:spLocks noChangeArrowheads="1"/>
          </p:cNvSpPr>
          <p:nvPr/>
        </p:nvSpPr>
        <p:spPr bwMode="auto">
          <a:xfrm>
            <a:off x="361950" y="3490913"/>
            <a:ext cx="11129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endParaRPr lang="hr-HR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2533" name="Slika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538" y="665163"/>
            <a:ext cx="9083675" cy="908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avokutnik 2"/>
          <p:cNvSpPr>
            <a:spLocks noChangeArrowheads="1"/>
          </p:cNvSpPr>
          <p:nvPr/>
        </p:nvSpPr>
        <p:spPr bwMode="auto">
          <a:xfrm>
            <a:off x="63500" y="1439863"/>
            <a:ext cx="11525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400" dirty="0">
                <a:solidFill>
                  <a:schemeClr val="bg1"/>
                </a:solidFill>
                <a:cs typeface="Times New Roman" pitchFamily="18" charset="0"/>
              </a:rPr>
              <a:t>S pozicija Upravnog za poljoprivredu </a:t>
            </a:r>
            <a:r>
              <a:rPr lang="hr-HR" sz="2400" dirty="0" smtClean="0">
                <a:solidFill>
                  <a:schemeClr val="bg1"/>
                </a:solidFill>
                <a:cs typeface="Times New Roman" pitchFamily="18" charset="0"/>
              </a:rPr>
              <a:t>financiraju </a:t>
            </a:r>
            <a:r>
              <a:rPr lang="hr-HR" sz="2400" dirty="0">
                <a:solidFill>
                  <a:schemeClr val="bg1"/>
                </a:solidFill>
                <a:cs typeface="Times New Roman" pitchFamily="18" charset="0"/>
              </a:rPr>
              <a:t>se I potiču ulaganja u programe iz biljne i stočarske proizvodnje i to za:</a:t>
            </a:r>
          </a:p>
        </p:txBody>
      </p:sp>
      <p:sp>
        <p:nvSpPr>
          <p:cNvPr id="4" name="Pravokutnik 3"/>
          <p:cNvSpPr>
            <a:spLocks noChangeArrowheads="1"/>
          </p:cNvSpPr>
          <p:nvPr/>
        </p:nvSpPr>
        <p:spPr bwMode="auto">
          <a:xfrm>
            <a:off x="166688" y="2368550"/>
            <a:ext cx="11866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hr-HR">
                <a:solidFill>
                  <a:schemeClr val="bg1"/>
                </a:solidFill>
                <a:cs typeface="Times New Roman" pitchFamily="18" charset="0"/>
              </a:rPr>
              <a:t>Postrojenje za konfekcioniranje povrća Orubica procijenjene predračunske vrijednosti na </a:t>
            </a:r>
            <a:r>
              <a:rPr lang="hr-HR">
                <a:solidFill>
                  <a:srgbClr val="FFC000"/>
                </a:solidFill>
                <a:cs typeface="Times New Roman" pitchFamily="18" charset="0"/>
              </a:rPr>
              <a:t>7,3 milijuna kuna</a:t>
            </a:r>
            <a:r>
              <a:rPr lang="hr-HR">
                <a:solidFill>
                  <a:schemeClr val="bg1"/>
                </a:solidFill>
                <a:cs typeface="Times New Roman" pitchFamily="18" charset="0"/>
              </a:rPr>
              <a:t>. </a:t>
            </a:r>
            <a:endParaRPr lang="hr-HR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66688" y="3014663"/>
            <a:ext cx="11866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hr-HR">
                <a:solidFill>
                  <a:schemeClr val="bg1"/>
                </a:solidFill>
                <a:cs typeface="Times New Roman" pitchFamily="18" charset="0"/>
              </a:rPr>
              <a:t>Provedbu kontrole plodnosti tla na obiteljskim poljoprivrednim gospodarstvima</a:t>
            </a:r>
            <a:endParaRPr lang="hr-HR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auto">
          <a:xfrm>
            <a:off x="166688" y="3660775"/>
            <a:ext cx="11760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hr-HR">
                <a:solidFill>
                  <a:schemeClr val="bg1"/>
                </a:solidFill>
                <a:cs typeface="Times New Roman" pitchFamily="18" charset="0"/>
              </a:rPr>
              <a:t>Potporu rada Lokalnih akcijskih grupa kao i rada </a:t>
            </a:r>
            <a:r>
              <a:rPr lang="hr-HR">
                <a:solidFill>
                  <a:schemeClr val="bg1"/>
                </a:solidFill>
              </a:rPr>
              <a:t>konjogojskih i ostalih udruga poljoprivrednika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hr-HR" sz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auto">
          <a:xfrm>
            <a:off x="146050" y="4260850"/>
            <a:ext cx="3538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hr-HR">
                <a:solidFill>
                  <a:schemeClr val="bg1"/>
                </a:solidFill>
                <a:cs typeface="Times New Roman" pitchFamily="18" charset="0"/>
              </a:rPr>
              <a:t>Razvoj ekološke poljoprivrede</a:t>
            </a:r>
            <a:endParaRPr lang="hr-HR" sz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ravokutnik 10"/>
          <p:cNvSpPr>
            <a:spLocks noChangeArrowheads="1"/>
          </p:cNvSpPr>
          <p:nvPr/>
        </p:nvSpPr>
        <p:spPr bwMode="auto">
          <a:xfrm>
            <a:off x="107950" y="4767263"/>
            <a:ext cx="12111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hr-HR">
                <a:solidFill>
                  <a:schemeClr val="bg1"/>
                </a:solidFill>
                <a:cs typeface="Times New Roman" pitchFamily="18" charset="0"/>
              </a:rPr>
              <a:t>Kontrolu i upravljanje poljoprivrednom proizvodnjom putem satelitskog sustava</a:t>
            </a:r>
            <a:endParaRPr lang="hr-HR" sz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38113" y="5238750"/>
            <a:ext cx="117617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hr-HR">
                <a:solidFill>
                  <a:schemeClr val="bg1"/>
                </a:solidFill>
                <a:cs typeface="Times New Roman" pitchFamily="18" charset="0"/>
              </a:rPr>
              <a:t>Povećanje broja svinja i poboljšanje kvalitete svinjskog mesa na obiteljskim gospodarstvima Brodsko-posavske županije kao</a:t>
            </a:r>
            <a:r>
              <a:rPr lang="hr-HR" sz="1200">
                <a:solidFill>
                  <a:schemeClr val="bg1"/>
                </a:solidFill>
                <a:cs typeface="Times New Roman" pitchFamily="18" charset="0"/>
              </a:rPr>
              <a:t>  i  </a:t>
            </a:r>
            <a:r>
              <a:rPr lang="hr-HR">
                <a:solidFill>
                  <a:schemeClr val="bg1"/>
                </a:solidFill>
                <a:cs typeface="Times New Roman" pitchFamily="18" charset="0"/>
              </a:rPr>
              <a:t>Program mjera protiv trihineloze i ostalih zaraznih bolesti svinja</a:t>
            </a:r>
            <a:endParaRPr lang="hr-HR" sz="120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Slika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848" y="-17685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Slika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25" y="187325"/>
            <a:ext cx="53975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jeni pravokutnik 6"/>
          <p:cNvSpPr/>
          <p:nvPr/>
        </p:nvSpPr>
        <p:spPr>
          <a:xfrm>
            <a:off x="166688" y="896938"/>
            <a:ext cx="5070475" cy="474662"/>
          </a:xfrm>
          <a:prstGeom prst="roundRect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cs typeface="Arial" panose="020B0604020202020204" pitchFamily="34" charset="0"/>
              </a:rPr>
              <a:t>KOMUNALNO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/>
              <a:t>GOSPODARSTVO</a:t>
            </a:r>
          </a:p>
        </p:txBody>
      </p:sp>
      <p:sp>
        <p:nvSpPr>
          <p:cNvPr id="24580" name="Pravokutnik 12"/>
          <p:cNvSpPr>
            <a:spLocks noChangeArrowheads="1"/>
          </p:cNvSpPr>
          <p:nvPr/>
        </p:nvSpPr>
        <p:spPr bwMode="auto">
          <a:xfrm>
            <a:off x="361950" y="3490913"/>
            <a:ext cx="11129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endParaRPr lang="hr-HR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2430463"/>
            <a:ext cx="6500813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avokutnik 3"/>
          <p:cNvSpPr/>
          <p:nvPr/>
        </p:nvSpPr>
        <p:spPr>
          <a:xfrm>
            <a:off x="207831" y="2042167"/>
            <a:ext cx="9020175" cy="2924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r-HR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Kroz Program ruralnog razvoja Republike Hrvatske 2014.-2020. u okviru mjere 05, provedena je operacija „Razminiranje poljoprivrednog zemljišta". Realizacijom ovog projekta na području naše županije očišćeno je od mina </a:t>
            </a:r>
            <a:r>
              <a:rPr lang="hr-HR" sz="2400" b="1" dirty="0">
                <a:solidFill>
                  <a:srgbClr val="FFC000"/>
                </a:solidFill>
                <a:latin typeface="+mn-lt"/>
                <a:cs typeface="Arial" panose="020B0604020202020204" pitchFamily="34" charset="0"/>
              </a:rPr>
              <a:t>857.425 m2 poljoprivrednih površina.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Vrijednost projekta :    </a:t>
            </a:r>
            <a:r>
              <a:rPr lang="hr-HR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4.524.106,25 kuna                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Izvori  financiranja : Europska unija kroz Europski poljoprivredni fond za ruralni razvoj (85 %) i   Republika Hrvatska (15 %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	   	       		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8518976" y="187037"/>
            <a:ext cx="3813295" cy="381329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8518976" y="2949944"/>
            <a:ext cx="4196140" cy="4196140"/>
          </a:xfrm>
          <a:prstGeom prst="rect">
            <a:avLst/>
          </a:prstGeom>
          <a:effectLst>
            <a:softEdge rad="381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1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Slika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Slika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25" y="187325"/>
            <a:ext cx="53975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jeni pravokutnik 6"/>
          <p:cNvSpPr/>
          <p:nvPr/>
        </p:nvSpPr>
        <p:spPr>
          <a:xfrm>
            <a:off x="166688" y="896938"/>
            <a:ext cx="5070475" cy="474662"/>
          </a:xfrm>
          <a:prstGeom prst="roundRect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cs typeface="Arial" panose="020B0604020202020204" pitchFamily="34" charset="0"/>
              </a:rPr>
              <a:t>KOMUNALNO </a:t>
            </a:r>
            <a:r>
              <a:rPr lang="hr-HR" sz="2400" dirty="0"/>
              <a:t>GOSPODARSTVO</a:t>
            </a:r>
          </a:p>
        </p:txBody>
      </p:sp>
      <p:sp>
        <p:nvSpPr>
          <p:cNvPr id="25604" name="Pravokutnik 12"/>
          <p:cNvSpPr>
            <a:spLocks noChangeArrowheads="1"/>
          </p:cNvSpPr>
          <p:nvPr/>
        </p:nvSpPr>
        <p:spPr bwMode="auto">
          <a:xfrm>
            <a:off x="361950" y="3490913"/>
            <a:ext cx="11129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endParaRPr lang="hr-HR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5605" name="Slika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2430463"/>
            <a:ext cx="6500813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avokutnik 1"/>
          <p:cNvSpPr/>
          <p:nvPr/>
        </p:nvSpPr>
        <p:spPr>
          <a:xfrm>
            <a:off x="519113" y="2133600"/>
            <a:ext cx="10815637" cy="18780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r-H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Energetska obnova upravne zgrade BPŽ II faza - izrada toplinske fasade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Vrijednost projekta (kn) :  </a:t>
            </a:r>
            <a:r>
              <a:rPr lang="hr-HR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1.471.362,35 kuna               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Izvori  financiranja   : BPŽ : 3 48.271,50 kuna, FZOEU: 1.123.090,80 kuna (76,33%)</a:t>
            </a:r>
            <a:r>
              <a:rPr lang="hr-HR" dirty="0">
                <a:latin typeface="+mn-lt"/>
                <a:cs typeface="+mn-cs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latin typeface="+mn-lt"/>
                <a:cs typeface="+mn-cs"/>
              </a:rPr>
              <a:t>		</a:t>
            </a:r>
          </a:p>
        </p:txBody>
      </p:sp>
      <p:sp>
        <p:nvSpPr>
          <p:cNvPr id="9" name="Pravokutnik 8"/>
          <p:cNvSpPr/>
          <p:nvPr/>
        </p:nvSpPr>
        <p:spPr>
          <a:xfrm>
            <a:off x="506413" y="4276725"/>
            <a:ext cx="11558587" cy="13541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r-H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Energetska obnova upravne zgrade </a:t>
            </a:r>
            <a:r>
              <a:rPr lang="hr-H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Projektbiroa</a:t>
            </a:r>
            <a:r>
              <a:rPr lang="hr-H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izrada toplinske ovojnice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Vrijednost projekta :   </a:t>
            </a:r>
            <a:r>
              <a:rPr lang="hr-HR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1.388.785,74 kuna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Izvori  financiranja  :   BPŽ: 277.757,14 kuna, FZOEU: 1.111.028,60 kuna (80%)	</a:t>
            </a:r>
            <a:r>
              <a:rPr lang="hr-HR" dirty="0">
                <a:latin typeface="+mn-lt"/>
                <a:cs typeface="+mn-cs"/>
              </a:rPr>
              <a:t>		</a:t>
            </a:r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404813" y="1647825"/>
            <a:ext cx="29546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Projekti u 2016</a:t>
            </a:r>
            <a:r>
              <a:rPr lang="hr-HR" sz="2800" dirty="0">
                <a:solidFill>
                  <a:schemeClr val="bg1"/>
                </a:solidFill>
              </a:rPr>
              <a:t>	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Slika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468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Slika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25" y="187325"/>
            <a:ext cx="53975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jeni pravokutnik 6"/>
          <p:cNvSpPr/>
          <p:nvPr/>
        </p:nvSpPr>
        <p:spPr>
          <a:xfrm>
            <a:off x="166688" y="896938"/>
            <a:ext cx="5070475" cy="474662"/>
          </a:xfrm>
          <a:prstGeom prst="roundRect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cs typeface="Arial" panose="020B0604020202020204" pitchFamily="34" charset="0"/>
              </a:rPr>
              <a:t>OBRAZOVANJE, ŠPORT I KULTURA</a:t>
            </a:r>
            <a:endParaRPr lang="hr-HR" sz="2400" dirty="0"/>
          </a:p>
        </p:txBody>
      </p:sp>
      <p:sp>
        <p:nvSpPr>
          <p:cNvPr id="26628" name="Pravokutnik 12"/>
          <p:cNvSpPr>
            <a:spLocks noChangeArrowheads="1"/>
          </p:cNvSpPr>
          <p:nvPr/>
        </p:nvSpPr>
        <p:spPr bwMode="auto">
          <a:xfrm>
            <a:off x="361950" y="3490913"/>
            <a:ext cx="11129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endParaRPr lang="hr-HR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5688" y="-285750"/>
            <a:ext cx="6259512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06728" y="2809454"/>
            <a:ext cx="100209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OŠ„I.Mažuranić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“ u Vrpolju, </a:t>
            </a:r>
            <a:endParaRPr lang="hr-HR" sz="24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OŠ„Dr 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S.Ilijašević“ u Oriovcu, </a:t>
            </a:r>
            <a:endParaRPr lang="hr-HR" sz="24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Osnovnoj 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školi u </a:t>
            </a:r>
            <a:r>
              <a:rPr lang="hr-H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Sikirevcima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OŠ„Matija 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Gubec“ u </a:t>
            </a:r>
            <a:r>
              <a:rPr lang="hr-H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Cerniku</a:t>
            </a:r>
          </a:p>
          <a:p>
            <a:endParaRPr lang="hr-HR" sz="24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9782" y="1684785"/>
            <a:ext cx="13009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4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 2016. proveli smo projekte energetske obnove u školama </a:t>
            </a:r>
            <a:endParaRPr lang="hr-HR" sz="2400" dirty="0" smtClean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/>
            <a:r>
              <a:rPr lang="hr-HR" sz="24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vrijedne </a:t>
            </a:r>
            <a:r>
              <a:rPr lang="hr-HR" sz="32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6,4 milijuna kuna u: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9782" y="4528150"/>
            <a:ext cx="100209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Završili smo rekonstrukciju </a:t>
            </a:r>
            <a:r>
              <a:rPr lang="hr-HR" sz="2400" dirty="0" smtClean="0"/>
              <a:t> </a:t>
            </a:r>
            <a:r>
              <a:rPr lang="hr-HR" sz="2400" dirty="0">
                <a:solidFill>
                  <a:schemeClr val="bg1"/>
                </a:solidFill>
              </a:rPr>
              <a:t>obnovu OŠ „August Šenoa“ u Gundincima vrijednu </a:t>
            </a:r>
            <a:r>
              <a:rPr lang="hr-HR" sz="3200" dirty="0">
                <a:solidFill>
                  <a:schemeClr val="accent4"/>
                </a:solidFill>
              </a:rPr>
              <a:t> 5,3 milijuna kuna</a:t>
            </a:r>
            <a:endParaRPr lang="hr-HR" sz="3200" dirty="0" smtClean="0">
              <a:solidFill>
                <a:schemeClr val="accent4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hr-HR" sz="24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Slika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Slika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25" y="187325"/>
            <a:ext cx="53975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jeni pravokutnik 6"/>
          <p:cNvSpPr/>
          <p:nvPr/>
        </p:nvSpPr>
        <p:spPr>
          <a:xfrm>
            <a:off x="166688" y="896938"/>
            <a:ext cx="5070475" cy="474662"/>
          </a:xfrm>
          <a:prstGeom prst="roundRect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cs typeface="Arial" panose="020B0604020202020204" pitchFamily="34" charset="0"/>
              </a:rPr>
              <a:t>OBRAZOVANJE, ŠPORT I KULTURA</a:t>
            </a:r>
            <a:endParaRPr lang="hr-HR" sz="2400" dirty="0"/>
          </a:p>
        </p:txBody>
      </p:sp>
      <p:sp>
        <p:nvSpPr>
          <p:cNvPr id="27652" name="Pravokutnik 12"/>
          <p:cNvSpPr>
            <a:spLocks noChangeArrowheads="1"/>
          </p:cNvSpPr>
          <p:nvPr/>
        </p:nvSpPr>
        <p:spPr bwMode="auto">
          <a:xfrm>
            <a:off x="361950" y="3490913"/>
            <a:ext cx="11129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endParaRPr lang="hr-HR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7653" name="Slika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5688" y="-285750"/>
            <a:ext cx="6259512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avokutnik 10"/>
          <p:cNvSpPr/>
          <p:nvPr/>
        </p:nvSpPr>
        <p:spPr>
          <a:xfrm>
            <a:off x="15155" y="1593057"/>
            <a:ext cx="11461750" cy="12017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Nastavljena su kapitalna ulaganja u srednjim školama koja se odnose na programe energetske obnove; sanaciju krovišta u Obrtničkoj školi Slavonski Brod i Gimnaziji Nova Gradiška te program energetske učinkovitosti u Industrijsko-obrtničkoj školi Slavonski Brod.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latin typeface="+mn-lt"/>
              <a:cs typeface="+mn-cs"/>
            </a:endParaRPr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87399" y="3209131"/>
            <a:ext cx="111172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 dirty="0">
                <a:solidFill>
                  <a:schemeClr val="bg1"/>
                </a:solidFill>
              </a:rPr>
              <a:t>U razdoblju rujan – prosinac </a:t>
            </a:r>
            <a:r>
              <a:rPr lang="hr-HR" dirty="0" smtClean="0">
                <a:solidFill>
                  <a:schemeClr val="bg1"/>
                </a:solidFill>
              </a:rPr>
              <a:t>2016. </a:t>
            </a:r>
            <a:r>
              <a:rPr lang="hr-HR" dirty="0">
                <a:solidFill>
                  <a:schemeClr val="bg1"/>
                </a:solidFill>
              </a:rPr>
              <a:t>godine za prijevoz učenika srednjih škola (3840 učenika) isplaćeno je </a:t>
            </a:r>
            <a:r>
              <a:rPr lang="hr-HR" sz="2400" b="1" dirty="0">
                <a:solidFill>
                  <a:srgbClr val="FFC000"/>
                </a:solidFill>
              </a:rPr>
              <a:t>7.044.974,15 kuna </a:t>
            </a:r>
            <a:r>
              <a:rPr lang="hr-HR" dirty="0">
                <a:solidFill>
                  <a:schemeClr val="bg1"/>
                </a:solidFill>
              </a:rPr>
              <a:t>ili 35,6% planiranih sredstava. </a:t>
            </a:r>
          </a:p>
        </p:txBody>
      </p:sp>
      <p:sp>
        <p:nvSpPr>
          <p:cNvPr id="14" name="Pravokutnik 13"/>
          <p:cNvSpPr>
            <a:spLocks noChangeArrowheads="1"/>
          </p:cNvSpPr>
          <p:nvPr/>
        </p:nvSpPr>
        <p:spPr bwMode="auto">
          <a:xfrm>
            <a:off x="187399" y="4387851"/>
            <a:ext cx="11857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 dirty="0">
                <a:solidFill>
                  <a:schemeClr val="bg1"/>
                </a:solidFill>
              </a:rPr>
              <a:t>Za stipendije za ukupno </a:t>
            </a:r>
            <a:r>
              <a:rPr lang="hr-HR" sz="2400" b="1" dirty="0">
                <a:solidFill>
                  <a:srgbClr val="FFC000"/>
                </a:solidFill>
              </a:rPr>
              <a:t>77</a:t>
            </a:r>
            <a:r>
              <a:rPr lang="hr-HR" dirty="0">
                <a:solidFill>
                  <a:schemeClr val="bg1"/>
                </a:solidFill>
              </a:rPr>
              <a:t> studenata u županijskom proračunu planirano </a:t>
            </a:r>
            <a:r>
              <a:rPr lang="hr-HR" dirty="0" smtClean="0">
                <a:solidFill>
                  <a:schemeClr val="bg1"/>
                </a:solidFill>
              </a:rPr>
              <a:t>je blizu 700.000 kuna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3" name="Pravokutnik 13"/>
          <p:cNvSpPr>
            <a:spLocks noChangeArrowheads="1"/>
          </p:cNvSpPr>
          <p:nvPr/>
        </p:nvSpPr>
        <p:spPr bwMode="auto">
          <a:xfrm>
            <a:off x="166688" y="5298281"/>
            <a:ext cx="118570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</a:rPr>
              <a:t>U pripremi energetska obnova još </a:t>
            </a:r>
            <a:r>
              <a:rPr lang="hr-HR" sz="3200" dirty="0" smtClean="0">
                <a:solidFill>
                  <a:schemeClr val="accent4"/>
                </a:solidFill>
              </a:rPr>
              <a:t>8 </a:t>
            </a:r>
            <a:r>
              <a:rPr lang="hr-HR" dirty="0" smtClean="0">
                <a:solidFill>
                  <a:schemeClr val="bg1"/>
                </a:solidFill>
              </a:rPr>
              <a:t>obrazovnih ustanova vrijedna </a:t>
            </a:r>
            <a:r>
              <a:rPr lang="hr-HR" sz="2400" dirty="0" smtClean="0">
                <a:solidFill>
                  <a:schemeClr val="accent4"/>
                </a:solidFill>
              </a:rPr>
              <a:t>12 milijuna kuna</a:t>
            </a:r>
            <a:endParaRPr lang="hr-HR" sz="2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Slika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Slika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25" y="187325"/>
            <a:ext cx="53975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jeni pravokutnik 6"/>
          <p:cNvSpPr/>
          <p:nvPr/>
        </p:nvSpPr>
        <p:spPr>
          <a:xfrm>
            <a:off x="166688" y="896938"/>
            <a:ext cx="5070475" cy="474662"/>
          </a:xfrm>
          <a:prstGeom prst="roundRect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cs typeface="Arial" panose="020B0604020202020204" pitchFamily="34" charset="0"/>
              </a:rPr>
              <a:t>OBRAZOVANJE, ŠPORT I KULTURA</a:t>
            </a:r>
            <a:endParaRPr lang="hr-HR" sz="2400" dirty="0"/>
          </a:p>
        </p:txBody>
      </p:sp>
      <p:sp>
        <p:nvSpPr>
          <p:cNvPr id="28676" name="Pravokutnik 12"/>
          <p:cNvSpPr>
            <a:spLocks noChangeArrowheads="1"/>
          </p:cNvSpPr>
          <p:nvPr/>
        </p:nvSpPr>
        <p:spPr bwMode="auto">
          <a:xfrm>
            <a:off x="361950" y="3490913"/>
            <a:ext cx="11129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endParaRPr lang="hr-HR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8677" name="Slika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5688" y="-285750"/>
            <a:ext cx="6259512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avokutnik 7"/>
          <p:cNvSpPr/>
          <p:nvPr/>
        </p:nvSpPr>
        <p:spPr>
          <a:xfrm>
            <a:off x="451643" y="2426681"/>
            <a:ext cx="10950575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hr-HR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Partneri: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hr-HR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CTR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18 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osnovnih </a:t>
            </a:r>
            <a:endParaRPr lang="hr-HR" sz="24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 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srednje škole s područja </a:t>
            </a:r>
            <a:r>
              <a:rPr lang="hr-H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BPŽ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hr-HR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dirty="0" smtClean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45 </a:t>
            </a:r>
            <a:r>
              <a:rPr lang="hr-HR" sz="3200" dirty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pomoćnika 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 nastavi za  učenike s teškoćama u razvoju. </a:t>
            </a:r>
            <a:endParaRPr lang="hr-HR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1950" y="1657350"/>
            <a:ext cx="122697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Drugu godinu za redom provodimo</a:t>
            </a:r>
            <a:r>
              <a:rPr lang="hr-HR" sz="28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1,7 milijuna kuna </a:t>
            </a:r>
            <a:r>
              <a:rPr lang="hr-HR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vrijedan projekt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„</a:t>
            </a:r>
            <a:r>
              <a:rPr lang="hr-HR" sz="36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Pomoćnik u nastavi 2“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Slika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Slika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25" y="187325"/>
            <a:ext cx="53975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jeni pravokutnik 6"/>
          <p:cNvSpPr/>
          <p:nvPr/>
        </p:nvSpPr>
        <p:spPr>
          <a:xfrm>
            <a:off x="166688" y="896938"/>
            <a:ext cx="5070475" cy="474662"/>
          </a:xfrm>
          <a:prstGeom prst="roundRect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 smtClean="0">
                <a:cs typeface="Arial" panose="020B0604020202020204" pitchFamily="34" charset="0"/>
              </a:rPr>
              <a:t>ZDRAVSTVO I SOCIJALNA SKRB</a:t>
            </a:r>
            <a:endParaRPr lang="hr-HR" sz="2400" dirty="0"/>
          </a:p>
        </p:txBody>
      </p:sp>
      <p:sp>
        <p:nvSpPr>
          <p:cNvPr id="28676" name="Pravokutnik 12"/>
          <p:cNvSpPr>
            <a:spLocks noChangeArrowheads="1"/>
          </p:cNvSpPr>
          <p:nvPr/>
        </p:nvSpPr>
        <p:spPr bwMode="auto">
          <a:xfrm>
            <a:off x="361950" y="3490913"/>
            <a:ext cx="11129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endParaRPr lang="hr-HR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8677" name="Slika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5688" y="-285750"/>
            <a:ext cx="6259512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61950" y="1518940"/>
            <a:ext cx="12269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dirty="0" smtClean="0">
                <a:solidFill>
                  <a:schemeClr val="bg1"/>
                </a:solidFill>
              </a:rPr>
              <a:t>Bolnice vraćene županijama na upravljanje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1950" y="2469454"/>
            <a:ext cx="12366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>
                <a:solidFill>
                  <a:schemeClr val="bg1"/>
                </a:solidFill>
              </a:rPr>
              <a:t>Odlukom Županijske skupštine izdvojena Opća Bolnica „Nova Gradiška”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1950" y="3024288"/>
            <a:ext cx="12366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>
                <a:solidFill>
                  <a:schemeClr val="bg1"/>
                </a:solidFill>
              </a:rPr>
              <a:t>Prijavljen projekt : </a:t>
            </a:r>
            <a:r>
              <a:rPr lang="hr-HR" dirty="0">
                <a:solidFill>
                  <a:schemeClr val="bg1"/>
                </a:solidFill>
              </a:rPr>
              <a:t>Brži put do </a:t>
            </a:r>
            <a:r>
              <a:rPr lang="hr-HR" dirty="0" smtClean="0">
                <a:solidFill>
                  <a:schemeClr val="bg1"/>
                </a:solidFill>
              </a:rPr>
              <a:t>zdravlja </a:t>
            </a:r>
            <a:r>
              <a:rPr lang="hr-HR" sz="2000" dirty="0" smtClean="0">
                <a:solidFill>
                  <a:schemeClr val="bg1"/>
                </a:solidFill>
              </a:rPr>
              <a:t>vrijedan</a:t>
            </a:r>
            <a:r>
              <a:rPr lang="hr-HR" sz="3200" dirty="0" smtClean="0">
                <a:solidFill>
                  <a:schemeClr val="accent4"/>
                </a:solidFill>
              </a:rPr>
              <a:t> 39 milijuna kuna</a:t>
            </a:r>
            <a:endParaRPr lang="hr-HR" sz="3200" dirty="0">
              <a:solidFill>
                <a:schemeClr val="accent4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1950" y="3940870"/>
            <a:ext cx="123667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b="1" dirty="0">
                <a:solidFill>
                  <a:schemeClr val="bg1"/>
                </a:solidFill>
              </a:rPr>
              <a:t>Ukupno doznačena decentralizirana sredstva zdravstvenim ustanovama </a:t>
            </a:r>
            <a:endParaRPr lang="hr-HR" b="1" dirty="0" smtClean="0">
              <a:solidFill>
                <a:schemeClr val="bg1"/>
              </a:solidFill>
            </a:endParaRPr>
          </a:p>
          <a:p>
            <a:pPr lvl="0"/>
            <a:r>
              <a:rPr lang="hr-HR" b="1" dirty="0" smtClean="0">
                <a:solidFill>
                  <a:schemeClr val="bg1"/>
                </a:solidFill>
              </a:rPr>
              <a:t>Brodsko-posavske </a:t>
            </a:r>
            <a:r>
              <a:rPr lang="hr-HR" b="1" dirty="0">
                <a:solidFill>
                  <a:schemeClr val="bg1"/>
                </a:solidFill>
              </a:rPr>
              <a:t>županije u  2016. Godini : </a:t>
            </a:r>
            <a:r>
              <a:rPr lang="hr-HR" sz="3200" b="1" dirty="0" smtClean="0">
                <a:solidFill>
                  <a:schemeClr val="accent4"/>
                </a:solidFill>
              </a:rPr>
              <a:t>15,2 milijuna kuna</a:t>
            </a:r>
            <a:endParaRPr lang="hr-HR" sz="3200" dirty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899" y="2800471"/>
            <a:ext cx="2245883" cy="1684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988" y="896938"/>
            <a:ext cx="2269794" cy="1703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68" y="4668931"/>
            <a:ext cx="2326944" cy="168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8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Slika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Slika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25" y="187325"/>
            <a:ext cx="53975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jeni pravokutnik 6"/>
          <p:cNvSpPr/>
          <p:nvPr/>
        </p:nvSpPr>
        <p:spPr>
          <a:xfrm>
            <a:off x="166688" y="896938"/>
            <a:ext cx="5070475" cy="474662"/>
          </a:xfrm>
          <a:prstGeom prst="roundRect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cs typeface="Arial" panose="020B0604020202020204" pitchFamily="34" charset="0"/>
              </a:rPr>
              <a:t>ZDRAVSTVO I SOCIJALNA SKRB</a:t>
            </a:r>
            <a:endParaRPr lang="hr-HR" sz="2400" dirty="0"/>
          </a:p>
        </p:txBody>
      </p:sp>
      <p:sp>
        <p:nvSpPr>
          <p:cNvPr id="29700" name="Pravokutnik 12"/>
          <p:cNvSpPr>
            <a:spLocks noChangeArrowheads="1"/>
          </p:cNvSpPr>
          <p:nvPr/>
        </p:nvSpPr>
        <p:spPr bwMode="auto">
          <a:xfrm>
            <a:off x="361950" y="3490913"/>
            <a:ext cx="11129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endParaRPr lang="hr-HR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9701" name="Slika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5688" y="-285750"/>
            <a:ext cx="6259512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avokutnik 2"/>
          <p:cNvSpPr>
            <a:spLocks noChangeArrowheads="1"/>
          </p:cNvSpPr>
          <p:nvPr/>
        </p:nvSpPr>
        <p:spPr bwMode="auto">
          <a:xfrm>
            <a:off x="163513" y="1947863"/>
            <a:ext cx="113252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>
                <a:solidFill>
                  <a:schemeClr val="bg1"/>
                </a:solidFill>
              </a:rPr>
              <a:t>U Opću bolnicu „Dr. Josip Benčević“ na lokacijama u Slavonskom Brodu i Novoj Gradiški uloženo je preko </a:t>
            </a:r>
            <a:r>
              <a:rPr lang="hr-HR" sz="2400" b="1">
                <a:solidFill>
                  <a:srgbClr val="FFC000"/>
                </a:solidFill>
              </a:rPr>
              <a:t>11 milijuna kuna </a:t>
            </a:r>
            <a:r>
              <a:rPr lang="hr-HR">
                <a:solidFill>
                  <a:schemeClr val="bg1"/>
                </a:solidFill>
              </a:rPr>
              <a:t>na tekuće i investicijsko održavanje, nabavku opreme, informatizaciju i rekonstruikciju postojećih objekata, </a:t>
            </a:r>
          </a:p>
        </p:txBody>
      </p:sp>
      <p:sp>
        <p:nvSpPr>
          <p:cNvPr id="4" name="Pravokutnik 3"/>
          <p:cNvSpPr>
            <a:spLocks noChangeArrowheads="1"/>
          </p:cNvSpPr>
          <p:nvPr/>
        </p:nvSpPr>
        <p:spPr bwMode="auto">
          <a:xfrm>
            <a:off x="155575" y="3319463"/>
            <a:ext cx="109997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>
                <a:solidFill>
                  <a:schemeClr val="bg1"/>
                </a:solidFill>
              </a:rPr>
              <a:t>U domove zdravlja u Slavonskom Brodu i Novoj Gradiški za tekuće i investicijsko održavanje te nabavku medicinske i uredske opreme uloženo je preko </a:t>
            </a:r>
            <a:r>
              <a:rPr lang="hr-HR" sz="2400" b="1">
                <a:solidFill>
                  <a:srgbClr val="FFC000"/>
                </a:solidFill>
              </a:rPr>
              <a:t>5 milijuna kuna</a:t>
            </a:r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63513" y="4413250"/>
            <a:ext cx="114903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>
                <a:solidFill>
                  <a:schemeClr val="bg1"/>
                </a:solidFill>
              </a:rPr>
              <a:t>U Zavod za hitnu medicinu i Zavod za javno zdravstvo za materijal i usluge tekućeg i investicijskog održavanja, nabavku opreme i informatizaciju zdravstvenog sustava uloženo je </a:t>
            </a:r>
            <a:r>
              <a:rPr lang="hr-HR" sz="2400" b="1">
                <a:solidFill>
                  <a:srgbClr val="FFC000"/>
                </a:solidFill>
              </a:rPr>
              <a:t>preko milijun kuna</a:t>
            </a:r>
          </a:p>
        </p:txBody>
      </p:sp>
      <p:pic>
        <p:nvPicPr>
          <p:cNvPr id="29705" name="Slika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98463" y="0"/>
            <a:ext cx="12590463" cy="775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Pravokutnik 8"/>
          <p:cNvSpPr>
            <a:spLocks noChangeArrowheads="1"/>
          </p:cNvSpPr>
          <p:nvPr/>
        </p:nvSpPr>
        <p:spPr bwMode="auto">
          <a:xfrm>
            <a:off x="1398588" y="6019800"/>
            <a:ext cx="939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r-HR" sz="2800">
                <a:solidFill>
                  <a:schemeClr val="bg1"/>
                </a:solidFill>
                <a:latin typeface="Trajan Pro" pitchFamily="18" charset="-18"/>
              </a:rPr>
              <a:t>23. OBLJETNICA BRODSKO-POSAVSKE</a:t>
            </a:r>
            <a:r>
              <a:rPr lang="hr-HR" sz="2800">
                <a:latin typeface="Trajan Pro" pitchFamily="18" charset="-18"/>
              </a:rPr>
              <a:t> </a:t>
            </a:r>
            <a:r>
              <a:rPr lang="hr-HR" sz="2800">
                <a:solidFill>
                  <a:schemeClr val="bg1"/>
                </a:solidFill>
                <a:latin typeface="Trajan Pro" pitchFamily="18" charset="-18"/>
              </a:rPr>
              <a:t>ŽUPANIJE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Slika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8463" y="0"/>
            <a:ext cx="12590463" cy="775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kstniOkvir 4"/>
          <p:cNvSpPr txBox="1">
            <a:spLocks noChangeArrowheads="1"/>
          </p:cNvSpPr>
          <p:nvPr/>
        </p:nvSpPr>
        <p:spPr bwMode="auto">
          <a:xfrm>
            <a:off x="358775" y="5576888"/>
            <a:ext cx="110759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200" dirty="0">
                <a:solidFill>
                  <a:schemeClr val="bg1"/>
                </a:solidFill>
                <a:latin typeface="Trajan Pro" pitchFamily="18" charset="-18"/>
              </a:rPr>
              <a:t>24. OBLJETNICA BRODSKO-POSAVSKE</a:t>
            </a:r>
            <a:r>
              <a:rPr lang="hr-HR" sz="3200" dirty="0">
                <a:latin typeface="Trajan Pro" pitchFamily="18" charset="-18"/>
              </a:rPr>
              <a:t> </a:t>
            </a:r>
            <a:r>
              <a:rPr lang="hr-HR" sz="3200" dirty="0">
                <a:solidFill>
                  <a:schemeClr val="bg1"/>
                </a:solidFill>
                <a:latin typeface="Trajan Pro" pitchFamily="18" charset="-18"/>
              </a:rPr>
              <a:t>ŽUPANIJE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975" y="0"/>
            <a:ext cx="12867793" cy="7753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975" y="0"/>
            <a:ext cx="13412542" cy="7753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070" y="-748519"/>
            <a:ext cx="13943267" cy="7897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212" y="-1011382"/>
            <a:ext cx="13135211" cy="94903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071" y="-374073"/>
            <a:ext cx="13905638" cy="9095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8701" y="-1311490"/>
            <a:ext cx="13412542" cy="9868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1825" y="-1475875"/>
            <a:ext cx="14487314" cy="879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4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Slika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Slika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25" y="187325"/>
            <a:ext cx="53975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jeni pravokutnik 6"/>
          <p:cNvSpPr/>
          <p:nvPr/>
        </p:nvSpPr>
        <p:spPr>
          <a:xfrm>
            <a:off x="166688" y="896938"/>
            <a:ext cx="5070475" cy="474662"/>
          </a:xfrm>
          <a:prstGeom prst="roundRect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 smtClean="0"/>
              <a:t>PROJEKT SLAVONIJA</a:t>
            </a:r>
            <a:endParaRPr lang="hr-HR" sz="2400" dirty="0"/>
          </a:p>
        </p:txBody>
      </p:sp>
      <p:sp>
        <p:nvSpPr>
          <p:cNvPr id="13" name="Pravokutnik 12"/>
          <p:cNvSpPr/>
          <p:nvPr/>
        </p:nvSpPr>
        <p:spPr>
          <a:xfrm>
            <a:off x="754928" y="1952997"/>
            <a:ext cx="1068214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bg1"/>
                </a:solidFill>
              </a:rPr>
              <a:t>Projekt Slavonija, Baranja i zapadni Srijem“ pokrenut je kako bi se osiguralo </a:t>
            </a:r>
            <a:endParaRPr lang="hr-HR" sz="2000" dirty="0" smtClean="0">
              <a:solidFill>
                <a:schemeClr val="bg1"/>
              </a:solidFill>
            </a:endParaRPr>
          </a:p>
          <a:p>
            <a:pPr algn="just"/>
            <a:r>
              <a:rPr lang="hr-HR" sz="2800" dirty="0" smtClean="0">
                <a:solidFill>
                  <a:schemeClr val="accent4"/>
                </a:solidFill>
              </a:rPr>
              <a:t>    2,5 </a:t>
            </a:r>
            <a:r>
              <a:rPr lang="hr-HR" sz="2800" dirty="0">
                <a:solidFill>
                  <a:schemeClr val="accent4"/>
                </a:solidFill>
              </a:rPr>
              <a:t>milijardi eura </a:t>
            </a:r>
            <a:r>
              <a:rPr lang="hr-HR" sz="2000" dirty="0">
                <a:solidFill>
                  <a:schemeClr val="bg1"/>
                </a:solidFill>
              </a:rPr>
              <a:t>(18,75 milijardi kuna) iz EU fondova isključivo za projekte na </a:t>
            </a:r>
            <a:r>
              <a:rPr lang="hr-HR" sz="2000" dirty="0" smtClean="0">
                <a:solidFill>
                  <a:schemeClr val="bg1"/>
                </a:solidFill>
              </a:rPr>
              <a:t>                             području </a:t>
            </a:r>
            <a:r>
              <a:rPr lang="hr-HR" sz="2000" dirty="0">
                <a:solidFill>
                  <a:schemeClr val="bg1"/>
                </a:solidFill>
              </a:rPr>
              <a:t>pet slavonskih županija. </a:t>
            </a:r>
            <a:endParaRPr lang="hr-HR" sz="2000" dirty="0" smtClean="0">
              <a:solidFill>
                <a:schemeClr val="bg1"/>
              </a:solidFill>
            </a:endParaRPr>
          </a:p>
          <a:p>
            <a:pPr algn="just"/>
            <a:endParaRPr lang="hr-HR" sz="20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</a:rPr>
              <a:t>Sredstva </a:t>
            </a:r>
            <a:r>
              <a:rPr lang="hr-HR" sz="2000" dirty="0">
                <a:solidFill>
                  <a:schemeClr val="bg1"/>
                </a:solidFill>
              </a:rPr>
              <a:t>za ulaganja u poduzetništvo, poljoprivredu, obrazovanje, zdravstvo, istraživanje i razvoj, vodoopskrbu i odvodnju, kulturnu i prirodnu baštinu, sektor prometa, unutarnje plovne puteve i energetiku osigurana su u okviru postojećih operativnih programa i Programa ruralnog razvoja u financijskom razdoblju 2014.-2020</a:t>
            </a:r>
            <a:r>
              <a:rPr lang="hr-HR" sz="20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r-H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</a:rPr>
              <a:t>Očekuje </a:t>
            </a:r>
            <a:r>
              <a:rPr lang="hr-HR" sz="2000" dirty="0">
                <a:solidFill>
                  <a:schemeClr val="bg1"/>
                </a:solidFill>
              </a:rPr>
              <a:t>se i provedba mjera kao što su izrada novog modela indeksa razvijenosti, izrada mape siromaštva i indeksa višestruke deprivacije te izrada analitičke podloge za redefiniranje statističkih regija u novom financijskom razdoblju.</a:t>
            </a:r>
            <a:endParaRPr lang="hr-H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347663" y="2419350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endParaRPr lang="hr-HR" dirty="0">
              <a:solidFill>
                <a:srgbClr val="F2F2F2"/>
              </a:solidFill>
              <a:latin typeface="Calibri" pitchFamily="34" charset="0"/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347663" y="2925763"/>
            <a:ext cx="74453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hr-HR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347663" y="3409950"/>
            <a:ext cx="9888537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endParaRPr lang="hr-HR" dirty="0">
              <a:solidFill>
                <a:srgbClr val="F2F2F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733" y="-254776"/>
            <a:ext cx="8461518" cy="8447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3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8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8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78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980"/>
                            </p:stCondLst>
                            <p:childTnLst>
                              <p:par>
                                <p:cTn id="33" presetID="2" presetClass="entr" presetSubtype="8" fill="hold" grpId="0" nodeType="after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80"/>
                            </p:stCondLst>
                            <p:childTnLst>
                              <p:par>
                                <p:cTn id="38" presetID="2" presetClass="entr" presetSubtype="8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380"/>
                            </p:stCondLst>
                            <p:childTnLst>
                              <p:par>
                                <p:cTn id="43" presetID="2" presetClass="entr" presetSubtype="8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Slika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Slika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25" y="187325"/>
            <a:ext cx="53975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jeni pravokutnik 6"/>
          <p:cNvSpPr/>
          <p:nvPr/>
        </p:nvSpPr>
        <p:spPr>
          <a:xfrm>
            <a:off x="166688" y="896938"/>
            <a:ext cx="5070475" cy="474662"/>
          </a:xfrm>
          <a:prstGeom prst="roundRect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/>
              <a:t>GOSPODARSTVO</a:t>
            </a:r>
          </a:p>
        </p:txBody>
      </p:sp>
      <p:sp>
        <p:nvSpPr>
          <p:cNvPr id="17412" name="Pravokutnik 12"/>
          <p:cNvSpPr>
            <a:spLocks noChangeArrowheads="1"/>
          </p:cNvSpPr>
          <p:nvPr/>
        </p:nvSpPr>
        <p:spPr bwMode="auto">
          <a:xfrm>
            <a:off x="361950" y="3490913"/>
            <a:ext cx="11129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endParaRPr lang="hr-HR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0913" y="228600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ravokutnik 14"/>
          <p:cNvSpPr>
            <a:spLocks noChangeArrowheads="1"/>
          </p:cNvSpPr>
          <p:nvPr/>
        </p:nvSpPr>
        <p:spPr bwMode="auto">
          <a:xfrm>
            <a:off x="166688" y="2238376"/>
            <a:ext cx="11861800" cy="147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itchFamily="2" charset="2"/>
              <a:buChar char=""/>
            </a:pPr>
            <a:r>
              <a:rPr lang="hr-HR" dirty="0">
                <a:solidFill>
                  <a:schemeClr val="bg1"/>
                </a:solidFill>
              </a:rPr>
              <a:t>Kroz 2 županijska kreditna programa sa subvencioniranjem kamata potpomognute su nove investicije u dugotrajnu i kratkotrajnu imovinu kod 34 županijska poduzetnika i obrtnika, a ukupna investicijska sredstva iznose </a:t>
            </a:r>
            <a:r>
              <a:rPr lang="hr-HR" sz="2400" dirty="0" smtClean="0">
                <a:solidFill>
                  <a:srgbClr val="FFC000"/>
                </a:solidFill>
              </a:rPr>
              <a:t>56,2 </a:t>
            </a:r>
            <a:r>
              <a:rPr lang="hr-HR" sz="2400" dirty="0">
                <a:solidFill>
                  <a:srgbClr val="FFC000"/>
                </a:solidFill>
              </a:rPr>
              <a:t>milijuna kuna </a:t>
            </a:r>
            <a:r>
              <a:rPr lang="hr-HR" dirty="0">
                <a:solidFill>
                  <a:schemeClr val="bg1"/>
                </a:solidFill>
              </a:rPr>
              <a:t>od čega se na kreditna sredstva odnosi </a:t>
            </a:r>
            <a:r>
              <a:rPr lang="hr-HR" sz="2400" dirty="0">
                <a:solidFill>
                  <a:srgbClr val="FFC000"/>
                </a:solidFill>
              </a:rPr>
              <a:t>33,6 milijuna kuna</a:t>
            </a:r>
            <a:r>
              <a:rPr lang="hr-HR" dirty="0">
                <a:solidFill>
                  <a:schemeClr val="bg1"/>
                </a:solidFill>
              </a:rPr>
              <a:t>. Time smo potaknuli otvaranje </a:t>
            </a:r>
            <a:r>
              <a:rPr lang="hr-HR" sz="2400" dirty="0">
                <a:solidFill>
                  <a:srgbClr val="FFC000"/>
                </a:solidFill>
              </a:rPr>
              <a:t>216 novih radnih mjesta</a:t>
            </a:r>
            <a:r>
              <a:rPr lang="hr-HR" sz="2400" dirty="0">
                <a:solidFill>
                  <a:schemeClr val="bg1"/>
                </a:solidFill>
              </a:rPr>
              <a:t>.</a:t>
            </a:r>
            <a:r>
              <a:rPr lang="hr-HR" sz="24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auto">
          <a:xfrm>
            <a:off x="213519" y="3980391"/>
            <a:ext cx="117649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Županijska razvojna agencija (CTR) je u 2016. godini samo za županijski MSPO sektor pripremila </a:t>
            </a:r>
            <a:r>
              <a:rPr lang="hr-HR" sz="2400" dirty="0">
                <a:solidFill>
                  <a:schemeClr val="accent4"/>
                </a:solidFill>
              </a:rPr>
              <a:t>31 projekt </a:t>
            </a:r>
            <a:r>
              <a:rPr lang="hr-HR" sz="2400" dirty="0">
                <a:solidFill>
                  <a:schemeClr val="bg1"/>
                </a:solidFill>
              </a:rPr>
              <a:t>za </a:t>
            </a:r>
            <a:r>
              <a:rPr lang="hr-HR" dirty="0">
                <a:solidFill>
                  <a:schemeClr val="bg1"/>
                </a:solidFill>
              </a:rPr>
              <a:t>dodjelu bespovratnih potpora po raznim izvorima financiranja (nacionalna i EU sredstva), a ukupna vrijednost prijavljenih projekata iznosi </a:t>
            </a:r>
            <a:r>
              <a:rPr lang="hr-HR" sz="2400" dirty="0">
                <a:solidFill>
                  <a:schemeClr val="accent4"/>
                </a:solidFill>
              </a:rPr>
              <a:t>97,7 milijuna kuna.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Slika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Slika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25" y="187325"/>
            <a:ext cx="53975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jeni pravokutnik 6"/>
          <p:cNvSpPr/>
          <p:nvPr/>
        </p:nvSpPr>
        <p:spPr>
          <a:xfrm>
            <a:off x="166688" y="896938"/>
            <a:ext cx="5070475" cy="474662"/>
          </a:xfrm>
          <a:prstGeom prst="roundRect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/>
              <a:t>GOSPODARSTVO</a:t>
            </a:r>
          </a:p>
        </p:txBody>
      </p:sp>
      <p:sp>
        <p:nvSpPr>
          <p:cNvPr id="17412" name="Pravokutnik 12"/>
          <p:cNvSpPr>
            <a:spLocks noChangeArrowheads="1"/>
          </p:cNvSpPr>
          <p:nvPr/>
        </p:nvSpPr>
        <p:spPr bwMode="auto">
          <a:xfrm>
            <a:off x="361950" y="3490913"/>
            <a:ext cx="11129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endParaRPr lang="hr-HR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0913" y="228600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ravokutnik 14"/>
          <p:cNvSpPr>
            <a:spLocks noChangeArrowheads="1"/>
          </p:cNvSpPr>
          <p:nvPr/>
        </p:nvSpPr>
        <p:spPr bwMode="auto">
          <a:xfrm>
            <a:off x="166688" y="2238376"/>
            <a:ext cx="11861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i="1" dirty="0">
                <a:solidFill>
                  <a:schemeClr val="accent4"/>
                </a:solidFill>
                <a:latin typeface="tahoma" panose="020B0604030504040204" pitchFamily="34" charset="0"/>
              </a:rPr>
              <a:t>CTR</a:t>
            </a:r>
            <a:r>
              <a:rPr lang="hr-HR" i="1" dirty="0">
                <a:solidFill>
                  <a:schemeClr val="bg1"/>
                </a:solidFill>
                <a:latin typeface="tahoma" panose="020B0604030504040204" pitchFamily="34" charset="0"/>
              </a:rPr>
              <a:t> Razvojna agencija BPŽ ma izrađeno preko </a:t>
            </a:r>
            <a:r>
              <a:rPr lang="hr-HR" sz="2400" i="1" dirty="0">
                <a:solidFill>
                  <a:schemeClr val="accent4"/>
                </a:solidFill>
                <a:latin typeface="tahoma" panose="020B0604030504040204" pitchFamily="34" charset="0"/>
              </a:rPr>
              <a:t>1500 poslovnih planova i investicijskih studija</a:t>
            </a:r>
            <a:r>
              <a:rPr lang="hr-HR" sz="2400" i="1" dirty="0" smtClean="0">
                <a:solidFill>
                  <a:schemeClr val="accent4"/>
                </a:solidFill>
                <a:latin typeface="tahom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i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i="1" dirty="0">
                <a:solidFill>
                  <a:schemeClr val="bg1"/>
                </a:solidFill>
                <a:latin typeface="tahoma" panose="020B0604030504040204" pitchFamily="34" charset="0"/>
              </a:rPr>
              <a:t>Realizirano preko </a:t>
            </a:r>
            <a:r>
              <a:rPr lang="hr-HR" sz="3200" i="1" dirty="0">
                <a:solidFill>
                  <a:schemeClr val="accent4"/>
                </a:solidFill>
                <a:latin typeface="tahoma" panose="020B0604030504040204" pitchFamily="34" charset="0"/>
              </a:rPr>
              <a:t>300 projekata </a:t>
            </a:r>
            <a:r>
              <a:rPr lang="hr-HR" i="1" dirty="0">
                <a:solidFill>
                  <a:schemeClr val="bg1"/>
                </a:solidFill>
                <a:latin typeface="tahoma" panose="020B0604030504040204" pitchFamily="34" charset="0"/>
              </a:rPr>
              <a:t>financiranih kroz natječaje ministarstava i domaćih fondova</a:t>
            </a:r>
            <a:endParaRPr lang="hr-HR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i="1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i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i="1" dirty="0" smtClean="0">
                <a:solidFill>
                  <a:schemeClr val="bg1"/>
                </a:solidFill>
                <a:latin typeface="tahoma" panose="020B0604030504040204" pitchFamily="34" charset="0"/>
              </a:rPr>
              <a:t>Realizirano </a:t>
            </a:r>
            <a:r>
              <a:rPr lang="hr-HR" i="1" dirty="0">
                <a:solidFill>
                  <a:schemeClr val="bg1"/>
                </a:solidFill>
                <a:latin typeface="tahoma" panose="020B0604030504040204" pitchFamily="34" charset="0"/>
              </a:rPr>
              <a:t>preko </a:t>
            </a:r>
            <a:r>
              <a:rPr lang="hr-HR" sz="3200" i="1" dirty="0">
                <a:solidFill>
                  <a:schemeClr val="accent4"/>
                </a:solidFill>
                <a:latin typeface="tahoma" panose="020B0604030504040204" pitchFamily="34" charset="0"/>
              </a:rPr>
              <a:t>50 projekata </a:t>
            </a:r>
            <a:r>
              <a:rPr lang="hr-HR" i="1" dirty="0">
                <a:solidFill>
                  <a:schemeClr val="bg1"/>
                </a:solidFill>
                <a:latin typeface="tahoma" panose="020B0604030504040204" pitchFamily="34" charset="0"/>
              </a:rPr>
              <a:t>financiranih EU sredstvima</a:t>
            </a:r>
            <a:endParaRPr lang="hr-HR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48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Slika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Slika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25" y="187325"/>
            <a:ext cx="53975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jeni pravokutnik 6"/>
          <p:cNvSpPr/>
          <p:nvPr/>
        </p:nvSpPr>
        <p:spPr>
          <a:xfrm>
            <a:off x="166688" y="896938"/>
            <a:ext cx="5070475" cy="474662"/>
          </a:xfrm>
          <a:prstGeom prst="roundRect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/>
              <a:t>GOSPODARSTVO</a:t>
            </a:r>
          </a:p>
        </p:txBody>
      </p:sp>
      <p:sp>
        <p:nvSpPr>
          <p:cNvPr id="18436" name="Pravokutnik 12"/>
          <p:cNvSpPr>
            <a:spLocks noChangeArrowheads="1"/>
          </p:cNvSpPr>
          <p:nvPr/>
        </p:nvSpPr>
        <p:spPr bwMode="auto">
          <a:xfrm>
            <a:off x="361950" y="3490913"/>
            <a:ext cx="11129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endParaRPr lang="hr-HR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8437" name="Slika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0913" y="228600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avokutnik 2"/>
          <p:cNvSpPr>
            <a:spLocks noChangeArrowheads="1"/>
          </p:cNvSpPr>
          <p:nvPr/>
        </p:nvSpPr>
        <p:spPr bwMode="auto">
          <a:xfrm>
            <a:off x="166688" y="1970831"/>
            <a:ext cx="1149191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suradnji s tvrtkom Euroinspekt – drvokontrola d.o.o. odnosno njenim ovlaštenim laboratorijem u Slavonskom Brodu, a kroz projekt „Certifikacija sustava kvalitete“, BPŽ sufinancira do 75 % troškova ispitivanja kvalitete namještaja i proizvoda prateće industrije proizvođačima sa svoga područja. </a:t>
            </a:r>
            <a:endParaRPr lang="hr-HR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obavljeno </a:t>
            </a: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certificiranje ukupno 61 proizvoda kod </a:t>
            </a:r>
            <a:r>
              <a:rPr lang="hr-HR" sz="24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lang="hr-HR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županijska proizvođača namještaja i proizvoda prateće industrije, </a:t>
            </a:r>
            <a:endParaRPr lang="hr-H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avokutnik 3"/>
          <p:cNvSpPr>
            <a:spLocks noChangeArrowheads="1"/>
          </p:cNvSpPr>
          <p:nvPr/>
        </p:nvSpPr>
        <p:spPr bwMode="auto">
          <a:xfrm>
            <a:off x="166688" y="3587894"/>
            <a:ext cx="1141253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hr-HR" dirty="0">
                <a:solidFill>
                  <a:schemeClr val="bg1"/>
                </a:solidFill>
                <a:cs typeface="Times New Roman" pitchFamily="18" charset="0"/>
              </a:rPr>
              <a:t>Značajna se sredstva ulažu i u edukativne programe namijenjene poduzetnicima i obrtnicima odnosno vlasnicima i ljudima na ključnim pozicijama u tvrtkama. Tako se, kroz „Program usavršavanja managera“ </a:t>
            </a:r>
            <a:r>
              <a:rPr lang="hr-HR" sz="2400" b="1" dirty="0">
                <a:solidFill>
                  <a:srgbClr val="FFC000"/>
                </a:solidFill>
                <a:cs typeface="Times New Roman" pitchFamily="18" charset="0"/>
              </a:rPr>
              <a:t>(PUMA program) </a:t>
            </a:r>
            <a:r>
              <a:rPr lang="hr-HR" dirty="0">
                <a:solidFill>
                  <a:schemeClr val="bg1"/>
                </a:solidFill>
                <a:cs typeface="Times New Roman" pitchFamily="18" charset="0"/>
              </a:rPr>
              <a:t>u suradnji s Hrvatskom udrugom poslodavaca obrađuju najaktualnije teme iz sfere poslovne, porezne i zakonodavne politike kako bi poduzetnici od najeminentnijih stručnjaka stekli potrebna znanja i vještine za uspješno poslovanje u domaćim i ino okvirima. 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Slika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Slika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25" y="187325"/>
            <a:ext cx="53975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jeni pravokutnik 6"/>
          <p:cNvSpPr/>
          <p:nvPr/>
        </p:nvSpPr>
        <p:spPr>
          <a:xfrm>
            <a:off x="166688" y="896938"/>
            <a:ext cx="5070475" cy="474662"/>
          </a:xfrm>
          <a:prstGeom prst="roundRect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 smtClean="0"/>
              <a:t>EUROPSKI FONDOVI</a:t>
            </a:r>
            <a:endParaRPr lang="hr-HR" sz="2400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8963" y="2536825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ravokutnik 12"/>
          <p:cNvSpPr/>
          <p:nvPr/>
        </p:nvSpPr>
        <p:spPr>
          <a:xfrm>
            <a:off x="166688" y="1763713"/>
            <a:ext cx="10614025" cy="40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hr-HR" sz="2000">
                <a:solidFill>
                  <a:srgbClr val="F2F2F2"/>
                </a:solidFill>
                <a:cs typeface="Times New Roman" pitchFamily="18" charset="0"/>
              </a:rPr>
              <a:t>Najveći infrastrukturni projekti do sada financirani pretpristupnim sredstvima Europske unije:</a:t>
            </a:r>
            <a:endParaRPr lang="hr-HR" sz="2000">
              <a:solidFill>
                <a:srgbClr val="F2F2F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347663" y="2419350"/>
            <a:ext cx="83216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>
                <a:solidFill>
                  <a:srgbClr val="F2F2F2"/>
                </a:solidFill>
                <a:cs typeface="Times New Roman" pitchFamily="18" charset="0"/>
              </a:rPr>
              <a:t>Sustav vodoopskrbe i odvodnje s uređajem za pročišćavanje otpadnih voda</a:t>
            </a:r>
            <a:endParaRPr lang="hr-HR">
              <a:solidFill>
                <a:srgbClr val="F2F2F2"/>
              </a:solidFill>
              <a:latin typeface="Calibri" pitchFamily="34" charset="0"/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347663" y="2925763"/>
            <a:ext cx="74453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r-HR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Tehnološki park Nova Gradiška </a:t>
            </a:r>
            <a:endParaRPr lang="hr-HR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347663" y="3409950"/>
            <a:ext cx="9888537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hr-HR">
                <a:solidFill>
                  <a:srgbClr val="F2F2F2"/>
                </a:solidFill>
                <a:cs typeface="Times New Roman" pitchFamily="18" charset="0"/>
              </a:rPr>
              <a:t>Regionalni centar za biotehnološka istraživanja i razvoj Brodsko-posavske županije.</a:t>
            </a:r>
            <a:endParaRPr lang="hr-HR">
              <a:solidFill>
                <a:srgbClr val="F2F2F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13" y="3933825"/>
            <a:ext cx="2530475" cy="2433638"/>
          </a:xfrm>
          <a:prstGeom prst="rect">
            <a:avLst/>
          </a:prstGeom>
          <a:ln>
            <a:noFill/>
          </a:ln>
          <a:effectLst>
            <a:outerShdw blurRad="279400" dist="38100" sx="105000" sy="105000" algn="l" rotWithShape="0">
              <a:prstClr val="black">
                <a:alpha val="35000"/>
              </a:prstClr>
            </a:outerShdw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0113" y="3948113"/>
            <a:ext cx="2570162" cy="2449512"/>
          </a:xfrm>
          <a:prstGeom prst="rect">
            <a:avLst/>
          </a:prstGeom>
          <a:effectLst>
            <a:outerShdw blurRad="279400" dist="38100" sx="105000" sy="105000" algn="ctr" rotWithShape="0">
              <a:srgbClr val="000000">
                <a:alpha val="35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750" y="2557463"/>
            <a:ext cx="5559425" cy="5559425"/>
          </a:xfrm>
          <a:prstGeom prst="rect">
            <a:avLst/>
          </a:prstGeom>
          <a:effectLst>
            <a:outerShdw blurRad="279400" dist="38100" sx="105000" sy="105000" algn="l" rotWithShape="0">
              <a:prstClr val="black">
                <a:alpha val="3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0858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3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3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3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3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82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8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5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82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8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87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37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82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8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Slika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Slika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25" y="187325"/>
            <a:ext cx="53975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jeni pravokutnik 6"/>
          <p:cNvSpPr/>
          <p:nvPr/>
        </p:nvSpPr>
        <p:spPr>
          <a:xfrm>
            <a:off x="166688" y="896938"/>
            <a:ext cx="5070475" cy="474662"/>
          </a:xfrm>
          <a:prstGeom prst="roundRect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 smtClean="0"/>
              <a:t>EUROPSKI FONDOVI </a:t>
            </a:r>
            <a:endParaRPr lang="hr-HR" sz="2400" dirty="0"/>
          </a:p>
        </p:txBody>
      </p:sp>
      <p:pic>
        <p:nvPicPr>
          <p:cNvPr id="16388" name="Slika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8963" y="2536825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Pravokutnik 1"/>
          <p:cNvSpPr>
            <a:spLocks noChangeArrowheads="1"/>
          </p:cNvSpPr>
          <p:nvPr/>
        </p:nvSpPr>
        <p:spPr bwMode="auto">
          <a:xfrm>
            <a:off x="192088" y="1666875"/>
            <a:ext cx="11852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400" dirty="0">
                <a:solidFill>
                  <a:schemeClr val="bg1"/>
                </a:solidFill>
                <a:cs typeface="Times New Roman" pitchFamily="18" charset="0"/>
              </a:rPr>
              <a:t>Nastavljamo s pripremom i </a:t>
            </a:r>
            <a:r>
              <a:rPr lang="hr-HR" sz="2400" dirty="0" smtClean="0">
                <a:solidFill>
                  <a:schemeClr val="bg1"/>
                </a:solidFill>
                <a:cs typeface="Times New Roman" pitchFamily="18" charset="0"/>
              </a:rPr>
              <a:t>provedbom kapitalnih </a:t>
            </a:r>
            <a:r>
              <a:rPr lang="hr-HR" sz="2400" dirty="0">
                <a:solidFill>
                  <a:schemeClr val="bg1"/>
                </a:solidFill>
                <a:cs typeface="Times New Roman" pitchFamily="18" charset="0"/>
              </a:rPr>
              <a:t>projekata</a:t>
            </a:r>
            <a:endParaRPr lang="hr-HR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431800" y="2358970"/>
            <a:ext cx="104659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Energetska obnova 5 ustanova za obrazovanje – </a:t>
            </a:r>
            <a:r>
              <a:rPr lang="hr-HR" sz="24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 milijuna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Energetska obnova 8 ustanova za obrazovanje – </a:t>
            </a:r>
            <a:r>
              <a:rPr lang="hr-HR" sz="2400" dirty="0">
                <a:solidFill>
                  <a:schemeClr val="accent4"/>
                </a:solidFill>
              </a:rPr>
              <a:t>12 milijuna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Centar kompetencija (CEKOM)  za napredno inženjerstvo u Novoj Gradiški- </a:t>
            </a:r>
            <a:r>
              <a:rPr lang="hr-HR" sz="2400" dirty="0">
                <a:solidFill>
                  <a:schemeClr val="accent4"/>
                </a:solidFill>
              </a:rPr>
              <a:t>117 milijuna </a:t>
            </a:r>
            <a:r>
              <a:rPr lang="hr-HR" dirty="0">
                <a:solidFill>
                  <a:schemeClr val="bg1"/>
                </a:solidFill>
              </a:rPr>
              <a:t>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TING – Tehnološki inkubator NG – </a:t>
            </a:r>
            <a:r>
              <a:rPr lang="hr-HR" sz="2400" dirty="0">
                <a:solidFill>
                  <a:schemeClr val="accent4"/>
                </a:solidFill>
              </a:rPr>
              <a:t>21 milijun kuna</a:t>
            </a:r>
            <a:endParaRPr lang="hr-HR" sz="2400" i="1" dirty="0">
              <a:solidFill>
                <a:schemeClr val="accent4"/>
              </a:solidFill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800" y="4378325"/>
            <a:ext cx="3317875" cy="1936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9288" y="4408488"/>
            <a:ext cx="3317875" cy="19034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42325" y="4378325"/>
            <a:ext cx="3317875" cy="1933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Slika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Slika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25" y="187325"/>
            <a:ext cx="53975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jeni pravokutnik 6"/>
          <p:cNvSpPr/>
          <p:nvPr/>
        </p:nvSpPr>
        <p:spPr>
          <a:xfrm>
            <a:off x="166688" y="896938"/>
            <a:ext cx="5070475" cy="474662"/>
          </a:xfrm>
          <a:prstGeom prst="roundRect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/>
              <a:t>POLJOPRIVREDA</a:t>
            </a:r>
          </a:p>
        </p:txBody>
      </p:sp>
      <p:sp>
        <p:nvSpPr>
          <p:cNvPr id="20484" name="Pravokutnik 12"/>
          <p:cNvSpPr>
            <a:spLocks noChangeArrowheads="1"/>
          </p:cNvSpPr>
          <p:nvPr/>
        </p:nvSpPr>
        <p:spPr bwMode="auto">
          <a:xfrm>
            <a:off x="361950" y="3490913"/>
            <a:ext cx="11129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endParaRPr lang="hr-HR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538" y="665163"/>
            <a:ext cx="9083675" cy="908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avokutnik 2"/>
          <p:cNvSpPr>
            <a:spLocks noChangeArrowheads="1"/>
          </p:cNvSpPr>
          <p:nvPr/>
        </p:nvSpPr>
        <p:spPr bwMode="auto">
          <a:xfrm>
            <a:off x="188913" y="1562100"/>
            <a:ext cx="118141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000">
                <a:solidFill>
                  <a:schemeClr val="bg1"/>
                </a:solidFill>
                <a:cs typeface="Times New Roman" pitchFamily="18" charset="0"/>
              </a:rPr>
              <a:t>Na natječaje mjere 4 </a:t>
            </a:r>
            <a:r>
              <a:rPr lang="hr-HR" sz="2000" b="1">
                <a:solidFill>
                  <a:srgbClr val="FFC000"/>
                </a:solidFill>
                <a:cs typeface="Times New Roman" pitchFamily="18" charset="0"/>
              </a:rPr>
              <a:t>Programa ruralnog razvoja Republike Hrvatske </a:t>
            </a:r>
            <a:r>
              <a:rPr lang="hr-HR" sz="2000">
                <a:solidFill>
                  <a:schemeClr val="bg1"/>
                </a:solidFill>
                <a:cs typeface="Times New Roman" pitchFamily="18" charset="0"/>
              </a:rPr>
              <a:t>za razdoblje 2014. – 2020. Agencije za</a:t>
            </a:r>
            <a:r>
              <a:rPr lang="hr-HR" sz="2000">
                <a:solidFill>
                  <a:schemeClr val="bg1"/>
                </a:solidFill>
              </a:rPr>
              <a:t> plaćanja u poljoprivredi, ribarstvu i ruralnom razvoju pristiglo je:</a:t>
            </a:r>
          </a:p>
          <a:p>
            <a:pPr algn="ctr"/>
            <a:endParaRPr lang="hr-HR" sz="2400">
              <a:solidFill>
                <a:schemeClr val="bg1"/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188913" y="2598738"/>
            <a:ext cx="11303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625"/>
              </a:spcAft>
              <a:buFont typeface="Wingdings" pitchFamily="2" charset="2"/>
              <a:buChar char="§"/>
            </a:pPr>
            <a:r>
              <a:rPr lang="hr-HR" sz="2400" b="1">
                <a:solidFill>
                  <a:srgbClr val="FFC000"/>
                </a:solidFill>
                <a:cs typeface="Times New Roman" pitchFamily="18" charset="0"/>
              </a:rPr>
              <a:t>1.107 prijava </a:t>
            </a:r>
            <a:r>
              <a:rPr lang="hr-HR" sz="2400">
                <a:solidFill>
                  <a:schemeClr val="bg1"/>
                </a:solidFill>
                <a:cs typeface="Times New Roman" pitchFamily="18" charset="0"/>
              </a:rPr>
              <a:t>za operaciju 4.1.1. Restrukturiranje, modernizacija i povećanje konkurentnosti poljoprivrednih gospodarstava</a:t>
            </a:r>
          </a:p>
        </p:txBody>
      </p:sp>
      <p:sp>
        <p:nvSpPr>
          <p:cNvPr id="8" name="Pravokutnik 7"/>
          <p:cNvSpPr/>
          <p:nvPr/>
        </p:nvSpPr>
        <p:spPr>
          <a:xfrm>
            <a:off x="166688" y="3568700"/>
            <a:ext cx="1122997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625"/>
              </a:spcAft>
              <a:buFont typeface="Wingdings" panose="05000000000000000000" pitchFamily="2" charset="2"/>
              <a:buChar char="§"/>
              <a:defRPr/>
            </a:pPr>
            <a:r>
              <a:rPr lang="hr-HR" sz="2400" b="1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82 prijave 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 operaciju 4.1.2. Z</a:t>
            </a:r>
            <a:r>
              <a:rPr lang="hr-HR" sz="2400" spc="-5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</a:t>
            </a:r>
            <a:r>
              <a:rPr lang="hr-HR" sz="2400" spc="-5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</a:t>
            </a:r>
            <a:r>
              <a:rPr lang="hr-HR" sz="2400" spc="5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hr-HR" sz="2400" spc="-5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je,</a:t>
            </a:r>
            <a:r>
              <a:rPr lang="hr-HR" sz="2400" spc="-1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</a:t>
            </a:r>
            <a:r>
              <a:rPr lang="hr-HR" sz="2400" spc="-15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hr-HR" sz="2400" spc="5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</a:t>
            </a:r>
            <a:r>
              <a:rPr lang="hr-HR" sz="2400" spc="-15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hr-HR" sz="2400" spc="-5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</a:t>
            </a:r>
            <a:r>
              <a:rPr lang="hr-HR" sz="2400" spc="5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hr-HR" sz="2400" spc="-1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hr-HR" sz="2400" spc="5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riš</a:t>
            </a:r>
            <a:r>
              <a:rPr lang="hr-HR" sz="2400" spc="-15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enje</a:t>
            </a:r>
            <a:r>
              <a:rPr lang="hr-HR" sz="2400" spc="5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2400" spc="-1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tajs</a:t>
            </a:r>
            <a:r>
              <a:rPr lang="hr-HR" sz="2400" spc="-1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hr-HR" sz="2400" spc="5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hr-HR" sz="2400" spc="-5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hr-HR" sz="2400" spc="-15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hr-HR" sz="2400" spc="5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jiva</a:t>
            </a:r>
            <a:r>
              <a:rPr lang="hr-HR" sz="2400" spc="-1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cilju</a:t>
            </a:r>
            <a:r>
              <a:rPr lang="hr-HR" sz="2400" spc="-5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2400" spc="-1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hr-HR" sz="2400" spc="5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hr-HR" sz="2400" spc="-5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jenja</a:t>
            </a:r>
            <a:r>
              <a:rPr lang="hr-HR" sz="2400" spc="-15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</a:t>
            </a:r>
            <a:r>
              <a:rPr lang="hr-HR" sz="2400" spc="5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hr-HR" sz="2400" spc="-1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r>
              <a:rPr lang="hr-HR" sz="2400" spc="-5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hr-HR" sz="2400" spc="5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hr-HR" sz="2400" spc="-5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utje</a:t>
            </a:r>
            <a:r>
              <a:rPr lang="hr-HR" sz="2400" spc="-1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aja na</a:t>
            </a:r>
            <a:r>
              <a:rPr lang="hr-HR" sz="2400" spc="-1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2400" spc="5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hr-HR" sz="2400" spc="-1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hr-HR" sz="2400" spc="5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hr-HR" sz="2400" spc="-5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188913" y="4546600"/>
            <a:ext cx="111156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625"/>
              </a:spcAft>
              <a:buFont typeface="Wingdings" pitchFamily="2" charset="2"/>
              <a:buChar char="§"/>
            </a:pPr>
            <a:r>
              <a:rPr lang="hr-HR" sz="2400">
                <a:solidFill>
                  <a:srgbClr val="FFC000"/>
                </a:solidFill>
                <a:cs typeface="Times New Roman" pitchFamily="18" charset="0"/>
              </a:rPr>
              <a:t>91 prijava </a:t>
            </a:r>
            <a:r>
              <a:rPr lang="hr-HR" sz="2400">
                <a:solidFill>
                  <a:schemeClr val="bg1"/>
                </a:solidFill>
                <a:cs typeface="Times New Roman" pitchFamily="18" charset="0"/>
              </a:rPr>
              <a:t>za operaciju 4.2.1. Povećanje dodane vrijednosti poljoprivrednim proizvodima</a:t>
            </a:r>
          </a:p>
        </p:txBody>
      </p:sp>
      <p:sp>
        <p:nvSpPr>
          <p:cNvPr id="11" name="Pravokutnik 10"/>
          <p:cNvSpPr>
            <a:spLocks noChangeArrowheads="1"/>
          </p:cNvSpPr>
          <p:nvPr/>
        </p:nvSpPr>
        <p:spPr bwMode="auto">
          <a:xfrm>
            <a:off x="2239963" y="5211763"/>
            <a:ext cx="756602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25"/>
              </a:spcAft>
            </a:pPr>
            <a:r>
              <a:rPr lang="hr-HR" sz="2000">
                <a:solidFill>
                  <a:schemeClr val="bg1"/>
                </a:solidFill>
                <a:cs typeface="Times New Roman" pitchFamily="18" charset="0"/>
              </a:rPr>
              <a:t>Ukupna vrijednost tražene potpore po svim operacijama premašuje iznos od:</a:t>
            </a:r>
          </a:p>
          <a:p>
            <a:pPr algn="ctr">
              <a:spcAft>
                <a:spcPts val="625"/>
              </a:spcAft>
            </a:pPr>
            <a:r>
              <a:rPr lang="hr-HR" sz="2400">
                <a:solidFill>
                  <a:srgbClr val="FFC000"/>
                </a:solidFill>
                <a:cs typeface="Times New Roman" pitchFamily="18" charset="0"/>
              </a:rPr>
              <a:t>2 milijarde i 650 milijuna kuna.</a:t>
            </a:r>
            <a:endParaRPr lang="hr-HR" sz="24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1256</Words>
  <Application>Microsoft Office PowerPoint</Application>
  <PresentationFormat>Widescreen</PresentationFormat>
  <Paragraphs>113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Times New Roman</vt:lpstr>
      <vt:lpstr>Trajan Pro</vt:lpstr>
      <vt:lpstr>Wingdings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Goran Žalac</dc:creator>
  <cp:lastModifiedBy>Zvonimir Penić</cp:lastModifiedBy>
  <cp:revision>98</cp:revision>
  <dcterms:created xsi:type="dcterms:W3CDTF">2016-04-14T07:00:06Z</dcterms:created>
  <dcterms:modified xsi:type="dcterms:W3CDTF">2017-04-19T20:55:05Z</dcterms:modified>
</cp:coreProperties>
</file>